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3" r:id="rId4"/>
    <p:sldId id="265" r:id="rId5"/>
    <p:sldId id="293" r:id="rId6"/>
    <p:sldId id="294" r:id="rId7"/>
    <p:sldId id="295" r:id="rId8"/>
    <p:sldId id="296" r:id="rId9"/>
    <p:sldId id="297" r:id="rId10"/>
    <p:sldId id="298" r:id="rId11"/>
    <p:sldId id="304" r:id="rId12"/>
    <p:sldId id="305" r:id="rId13"/>
    <p:sldId id="299" r:id="rId14"/>
    <p:sldId id="268" r:id="rId15"/>
    <p:sldId id="269" r:id="rId16"/>
    <p:sldId id="306" r:id="rId17"/>
    <p:sldId id="301" r:id="rId18"/>
    <p:sldId id="302" r:id="rId19"/>
    <p:sldId id="303" r:id="rId20"/>
    <p:sldId id="310" r:id="rId21"/>
    <p:sldId id="308" r:id="rId22"/>
    <p:sldId id="307" r:id="rId23"/>
    <p:sldId id="288" r:id="rId24"/>
    <p:sldId id="309" r:id="rId25"/>
    <p:sldId id="291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88385E-0A6F-4402-B178-F8473FC0E94E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14464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noProof="0" smtClean="0"/>
              <a:t>Kliknij, aby edytować style wzorca tekstu</a:t>
            </a:r>
          </a:p>
          <a:p>
            <a:pPr lvl="1"/>
            <a:r>
              <a:rPr lang="en-GB" altLang="pl-PL" noProof="0" smtClean="0"/>
              <a:t>Drugi poziom</a:t>
            </a:r>
          </a:p>
          <a:p>
            <a:pPr lvl="2"/>
            <a:r>
              <a:rPr lang="en-GB" altLang="pl-PL" noProof="0" smtClean="0"/>
              <a:t>Trzeci poziom</a:t>
            </a:r>
          </a:p>
          <a:p>
            <a:pPr lvl="3"/>
            <a:r>
              <a:rPr lang="en-GB" altLang="pl-PL" noProof="0" smtClean="0"/>
              <a:t>Czwarty poziom</a:t>
            </a:r>
          </a:p>
          <a:p>
            <a:pPr lvl="4"/>
            <a:r>
              <a:rPr lang="en-GB" altLang="pl-PL" noProof="0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altLang="pl-P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9B53D9-24A8-4FE9-8ADE-90BBEB6A6750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2097488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44FCC-7413-4930-AEE7-580D8D04FE9E}" type="slidenum">
              <a:rPr lang="en-GB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pl-P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37506B-4E83-49EB-B6F2-0A812231DF44}" type="slidenum">
              <a:rPr lang="en-GB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pl-PL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C4819-280E-4915-A532-2D7EA3B2EAB0}" type="slidenum">
              <a:rPr lang="en-GB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pl-P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B53D9-24A8-4FE9-8ADE-90BBEB6A6750}" type="slidenum">
              <a:rPr lang="en-GB" altLang="pl-PL" smtClean="0"/>
              <a:pPr>
                <a:defRPr/>
              </a:pPr>
              <a:t>6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517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B53D9-24A8-4FE9-8ADE-90BBEB6A6750}" type="slidenum">
              <a:rPr lang="en-GB" altLang="pl-PL" smtClean="0"/>
              <a:pPr>
                <a:defRPr/>
              </a:pPr>
              <a:t>12</a:t>
            </a:fld>
            <a:endParaRPr lang="en-GB" altLang="pl-PL"/>
          </a:p>
        </p:txBody>
      </p:sp>
    </p:spTree>
    <p:extLst>
      <p:ext uri="{BB962C8B-B14F-4D97-AF65-F5344CB8AC3E}">
        <p14:creationId xmlns:p14="http://schemas.microsoft.com/office/powerpoint/2010/main" val="305853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5772-713E-44A6-B95F-6016C49036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355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99B8-7770-4230-A502-9509ACAAE4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12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E2D6-2039-4CED-B609-E769F31E65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109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74950-B3A1-4C15-B6A9-D6E24CA029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592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B7D9-F700-4AE0-A1E5-0DC9482205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74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3329-F3EA-45B5-9D00-96305E5D377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169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A19A-B303-40BE-AB61-E4086A7C2E2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174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DED7B-ED21-45A6-A215-5D2BCC353C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95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F481-4F32-4821-AC29-E4D641E7D0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37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DCFF-A815-46CA-8476-BF6B44264A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185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D9AEF-7C27-4BD6-BC15-F44AFD0C58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2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l-PL" altLang="pl-PL"/>
              <a:t>KraSyNT 2015 Wieliczka 28 09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E7D52F-E4CD-4D2A-8C75-D1A1E26421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h.edu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36912"/>
            <a:ext cx="8497887" cy="2160587"/>
          </a:xfrm>
          <a:noFill/>
        </p:spPr>
        <p:txBody>
          <a:bodyPr lIns="0" tIns="0" rIns="0" bIns="0" anchor="t"/>
          <a:lstStyle/>
          <a:p>
            <a:pPr algn="ctr"/>
            <a:r>
              <a:rPr lang="pl-PL" altLang="pl-PL" sz="3200" dirty="0" smtClean="0"/>
              <a:t>Problemy sterowania i zarządzania energią w robocie mobilnym zasilanym ogniwami fotowoltaicznymi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106563" y="4940300"/>
            <a:ext cx="6157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pl-PL" altLang="pl-PL" sz="1800" b="1" dirty="0" smtClean="0"/>
              <a:t>dr inż. Łukasz Więckowski</a:t>
            </a:r>
            <a:endParaRPr lang="pl-PL" altLang="pl-PL" sz="1800" b="1" dirty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124075" y="5300663"/>
            <a:ext cx="38877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100" b="1"/>
              <a:t>Wydział EAIiIB</a:t>
            </a:r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100" b="1"/>
              <a:t>Katedra Automatyki i Inżynierii Biomedycznej</a:t>
            </a:r>
            <a:br>
              <a:rPr lang="pl-PL" altLang="pl-PL" sz="1100" b="1"/>
            </a:br>
            <a:r>
              <a:rPr lang="pl-PL" altLang="pl-PL" sz="1100" b="1"/>
              <a:t/>
            </a:r>
            <a:br>
              <a:rPr lang="pl-PL" altLang="pl-PL" sz="1100" b="1"/>
            </a:br>
            <a:endParaRPr lang="pl-PL" altLang="pl-PL" sz="600" b="1"/>
          </a:p>
        </p:txBody>
      </p:sp>
      <p:sp>
        <p:nvSpPr>
          <p:cNvPr id="7" name="pole tekstowe 6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4" name="Symbol zastępczy stopki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40161"/>
            <a:ext cx="486003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79512" y="1556792"/>
            <a:ext cx="8080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Długość (m): 0,77 </a:t>
            </a:r>
          </a:p>
          <a:p>
            <a:r>
              <a:rPr lang="pl-PL" dirty="0" smtClean="0"/>
              <a:t>Szerokość (m): 0,54</a:t>
            </a:r>
          </a:p>
          <a:p>
            <a:r>
              <a:rPr lang="pl-PL" dirty="0" smtClean="0"/>
              <a:t>Wysokość z modułem PV (m): 0,605</a:t>
            </a:r>
          </a:p>
          <a:p>
            <a:r>
              <a:rPr lang="pl-PL" dirty="0" smtClean="0"/>
              <a:t>Wysokość bez modułu PV (m): 0,375</a:t>
            </a:r>
          </a:p>
          <a:p>
            <a:r>
              <a:rPr lang="pl-PL" dirty="0" smtClean="0"/>
              <a:t>Masa maksymalna: 40kg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9952" y="5229200"/>
            <a:ext cx="755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Masa platformy :  26,6 kg wraz z panelem PV oraz akumulatorami 16,6 kg  bez źródeł i magazynów energii 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7138987" cy="941388"/>
          </a:xfrm>
        </p:spPr>
        <p:txBody>
          <a:bodyPr/>
          <a:lstStyle/>
          <a:p>
            <a:r>
              <a:rPr lang="pl-PL" altLang="pl-PL" dirty="0" smtClean="0"/>
              <a:t>Konstrukcja mechaniczna</a:t>
            </a:r>
          </a:p>
        </p:txBody>
      </p:sp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992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4" name="Obraz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775" r="5891" b="1493"/>
          <a:stretch/>
        </p:blipFill>
        <p:spPr bwMode="auto">
          <a:xfrm>
            <a:off x="3923928" y="8749"/>
            <a:ext cx="5217820" cy="6372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11560" y="1556792"/>
            <a:ext cx="3960440" cy="170588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1"/>
            <a:r>
              <a:rPr lang="pl-PL" dirty="0"/>
              <a:t>System energetyczny robota mobilnego</a:t>
            </a:r>
          </a:p>
        </p:txBody>
      </p:sp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877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47813" y="476250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1"/>
            <a:r>
              <a:rPr lang="pl-PL" dirty="0"/>
              <a:t>System energetyczny robota mobilnego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7" y="1417638"/>
            <a:ext cx="9159168" cy="51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32880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2" y="1484784"/>
            <a:ext cx="7018216" cy="27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547813" y="476250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2"/>
            <a:r>
              <a:rPr lang="pl-PL" sz="2400" dirty="0" smtClean="0"/>
              <a:t>Przetwornice napięcia </a:t>
            </a:r>
            <a:endParaRPr lang="pl-PL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4862"/>
            <a:ext cx="4445212" cy="230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877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547813" y="476250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vl="2"/>
            <a:r>
              <a:rPr lang="pl-PL" sz="2400" dirty="0"/>
              <a:t>Menadżer magazynu energii li-</a:t>
            </a:r>
            <a:r>
              <a:rPr lang="pl-PL" sz="2400" dirty="0" err="1"/>
              <a:t>ion</a:t>
            </a:r>
            <a:endParaRPr lang="pl-PL" sz="2400" dirty="0"/>
          </a:p>
        </p:txBody>
      </p:sp>
      <p:sp>
        <p:nvSpPr>
          <p:cNvPr id="6" name="Prostokąt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4" y="2346446"/>
            <a:ext cx="3240360" cy="369332"/>
          </a:xfrm>
          <a:prstGeom prst="rect">
            <a:avLst/>
          </a:prstGeom>
          <a:blipFill rotWithShape="1">
            <a:blip r:embed="rId2"/>
            <a:stretch>
              <a:fillRect b="-14754"/>
            </a:stretch>
          </a:blipFill>
        </p:spPr>
        <p:txBody>
          <a:bodyPr/>
          <a:lstStyle/>
          <a:p>
            <a:pPr>
              <a:defRPr/>
            </a:pPr>
            <a:r>
              <a:rPr lang="pl-PL" sz="2400">
                <a:noFill/>
              </a:rPr>
              <a:t> </a:t>
            </a: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14" name="Obraz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5544616" cy="238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5011" r="6413" b="7133"/>
          <a:stretch/>
        </p:blipFill>
        <p:spPr bwMode="auto">
          <a:xfrm>
            <a:off x="5486367" y="2531112"/>
            <a:ext cx="3816424" cy="2945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11634" y="3805301"/>
            <a:ext cx="8275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Cechy: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m</a:t>
            </a:r>
            <a:r>
              <a:rPr lang="pl-PL" sz="1600" dirty="0" smtClean="0"/>
              <a:t>oc ciągła do 350W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szeroki zakres konfiguracji magazynów </a:t>
            </a:r>
          </a:p>
          <a:p>
            <a:r>
              <a:rPr lang="pl-PL" sz="1600" dirty="0"/>
              <a:t> </a:t>
            </a:r>
            <a:r>
              <a:rPr lang="pl-PL" sz="1600" dirty="0" smtClean="0"/>
              <a:t>   energii:</a:t>
            </a:r>
          </a:p>
          <a:p>
            <a:r>
              <a:rPr lang="pl-PL" sz="1600" dirty="0" smtClean="0"/>
              <a:t>	1</a:t>
            </a:r>
            <a:r>
              <a:rPr lang="pt-BR" sz="1600" dirty="0" smtClean="0"/>
              <a:t>2-16,8 V/0-20 A, </a:t>
            </a:r>
            <a:endParaRPr lang="pl-PL" sz="1600" dirty="0" smtClean="0"/>
          </a:p>
          <a:p>
            <a:r>
              <a:rPr lang="pl-PL" sz="1600" dirty="0" smtClean="0"/>
              <a:t>	</a:t>
            </a:r>
            <a:r>
              <a:rPr lang="pt-BR" sz="1600" dirty="0" smtClean="0"/>
              <a:t>8 -24 V/14,3 A,</a:t>
            </a:r>
          </a:p>
          <a:p>
            <a:r>
              <a:rPr lang="pl-PL" sz="1600" dirty="0" smtClean="0"/>
              <a:t>	</a:t>
            </a:r>
            <a:r>
              <a:rPr lang="pt-BR" sz="1600" dirty="0" smtClean="0"/>
              <a:t>24-33,60 V/0-10 A </a:t>
            </a:r>
            <a:endParaRPr lang="pl-PL" sz="1600" dirty="0" smtClean="0"/>
          </a:p>
          <a:p>
            <a:r>
              <a:rPr lang="pl-PL" sz="1600" dirty="0" smtClean="0"/>
              <a:t>	</a:t>
            </a:r>
            <a:r>
              <a:rPr lang="pt-BR" sz="1600" dirty="0" smtClean="0"/>
              <a:t>33 -50 V/0-7,2 A</a:t>
            </a:r>
            <a:endParaRPr lang="pl-PL" sz="1600" dirty="0" smtClean="0"/>
          </a:p>
          <a:p>
            <a:r>
              <a:rPr lang="pl-PL" sz="1600" dirty="0" smtClean="0"/>
              <a:t>- skrócenie czasu ładowana w trybie symultanicznym nawet o 30% </a:t>
            </a:r>
            <a:endParaRPr lang="pl-PL" sz="1600" dirty="0"/>
          </a:p>
        </p:txBody>
      </p:sp>
      <p:sp>
        <p:nvSpPr>
          <p:cNvPr id="17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8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547813" y="476250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 smtClean="0"/>
              <a:t>Magazyny </a:t>
            </a:r>
            <a:r>
              <a:rPr lang="pl-PL" altLang="pl-PL" sz="2000" kern="0" dirty="0"/>
              <a:t>energii oparte o akumulatory li-</a:t>
            </a:r>
            <a:r>
              <a:rPr lang="pl-PL" altLang="pl-PL" sz="2000" kern="0" dirty="0" err="1"/>
              <a:t>ion</a:t>
            </a:r>
            <a:r>
              <a:rPr lang="pl-PL" altLang="pl-PL" sz="2000" kern="0" dirty="0"/>
              <a:t> oraz super kondensator</a:t>
            </a:r>
            <a:endParaRPr lang="pl-PL" kern="0" dirty="0"/>
          </a:p>
        </p:txBody>
      </p:sp>
      <p:pic>
        <p:nvPicPr>
          <p:cNvPr id="9" name="Obraz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3698" r="13732" b="8039"/>
          <a:stretch/>
        </p:blipFill>
        <p:spPr bwMode="auto">
          <a:xfrm>
            <a:off x="323528" y="2060848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11684" y="4392658"/>
            <a:ext cx="2539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Jeden z 4-ech pakietów akumulatorów Li-</a:t>
            </a:r>
            <a:r>
              <a:rPr lang="pl-PL" dirty="0" err="1" smtClean="0"/>
              <a:t>ion</a:t>
            </a:r>
            <a:r>
              <a:rPr lang="pl-PL" dirty="0" smtClean="0"/>
              <a:t> 4,8 Ah / 14,8 V wraz z widocznym kontrolerem BMS</a:t>
            </a:r>
            <a:endParaRPr lang="pl-PL" dirty="0"/>
          </a:p>
        </p:txBody>
      </p:sp>
      <p:pic>
        <p:nvPicPr>
          <p:cNvPr id="10251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26552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Obraz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53009"/>
            <a:ext cx="5193515" cy="15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419872" y="5373216"/>
            <a:ext cx="5472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Proces wyrównywania energii </a:t>
            </a:r>
            <a:r>
              <a:rPr lang="pl-PL" dirty="0" smtClean="0"/>
              <a:t>zgromadzonej </a:t>
            </a:r>
            <a:r>
              <a:rPr lang="pl-PL" dirty="0"/>
              <a:t>w komórkach pakietu li-</a:t>
            </a:r>
            <a:r>
              <a:rPr lang="pl-PL" dirty="0" err="1"/>
              <a:t>ion</a:t>
            </a:r>
            <a:r>
              <a:rPr lang="pl-PL" dirty="0"/>
              <a:t>, przebiegi:</a:t>
            </a:r>
          </a:p>
        </p:txBody>
      </p:sp>
      <p:sp>
        <p:nvSpPr>
          <p:cNvPr id="1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47813" y="476250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 smtClean="0"/>
              <a:t>Sterowanie </a:t>
            </a:r>
            <a:r>
              <a:rPr lang="pl-PL" altLang="pl-PL" sz="2000" kern="0" dirty="0"/>
              <a:t>hybrydowym magazynem </a:t>
            </a:r>
            <a:r>
              <a:rPr lang="pl-PL" altLang="pl-PL" sz="2000" kern="0" dirty="0" smtClean="0"/>
              <a:t>energii</a:t>
            </a:r>
            <a:endParaRPr lang="pl-PL" kern="0" dirty="0"/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092788" cy="388843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15616" y="5733256"/>
            <a:ext cx="7571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Koncepcja sterowania hybrydowym magazynem energii robota mobilnego</a:t>
            </a:r>
          </a:p>
        </p:txBody>
      </p:sp>
      <p:sp>
        <p:nvSpPr>
          <p:cNvPr id="8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37161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/>
              <a:t>Wpływ użycia super kondensatora na parametry systemu energetycznego robota mobilnego</a:t>
            </a:r>
            <a:endParaRPr lang="pl-PL" kern="0" dirty="0"/>
          </a:p>
        </p:txBody>
      </p:sp>
      <p:pic>
        <p:nvPicPr>
          <p:cNvPr id="59404" name="Obraz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81" y="1700808"/>
            <a:ext cx="5103067" cy="11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Obraz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80" y="2852936"/>
            <a:ext cx="4991868" cy="11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Obraz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96" y="3933056"/>
            <a:ext cx="5006652" cy="11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Obraz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45" y="5085184"/>
            <a:ext cx="4987603" cy="11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20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877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pic>
        <p:nvPicPr>
          <p:cNvPr id="58372" name="Obraz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12" y="1455354"/>
            <a:ext cx="53416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Obraz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39" y="2636912"/>
            <a:ext cx="5296957" cy="11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Obraz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48" y="3861048"/>
            <a:ext cx="534624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9" name="Obraz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18" y="5085183"/>
            <a:ext cx="5249077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/>
              <a:t>Eksperyment pokazujący wpływ użycia samego kondensatora jako jedynego źródła zasilania; Przebiegi czasowe</a:t>
            </a:r>
            <a:endParaRPr lang="pl-PL" kern="0" dirty="0"/>
          </a:p>
        </p:txBody>
      </p:sp>
      <p:sp>
        <p:nvSpPr>
          <p:cNvPr id="10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877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 smtClean="0"/>
              <a:t>Oprogramowanie </a:t>
            </a:r>
            <a:r>
              <a:rPr lang="pl-PL" altLang="pl-PL" sz="2000" kern="0" dirty="0"/>
              <a:t>sterujące robota</a:t>
            </a:r>
            <a:endParaRPr lang="pl-PL" kern="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93" y="1772816"/>
            <a:ext cx="4884795" cy="33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45306" y="5445224"/>
            <a:ext cx="8141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/>
              <a:t>Schemat aplikacji kontrolera systemu energetycznego wykonanego w środowisku programowania </a:t>
            </a:r>
            <a:r>
              <a:rPr lang="pl-PL" sz="1400" dirty="0" err="1"/>
              <a:t>LabVIEW</a:t>
            </a:r>
            <a:r>
              <a:rPr lang="pl-PL" sz="1400" dirty="0"/>
              <a:t>.</a:t>
            </a: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8771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690688" y="1006475"/>
            <a:ext cx="684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2200" b="1"/>
              <a:t>Zagadnienia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79388" y="1773238"/>
            <a:ext cx="864076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57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102870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/>
              <a:t>Uwagi </a:t>
            </a:r>
            <a:r>
              <a:rPr lang="pl-PL" altLang="pl-PL" sz="2000" b="1" dirty="0" smtClean="0"/>
              <a:t>wstępne.</a:t>
            </a:r>
            <a:endParaRPr lang="pl-PL" altLang="pl-PL" sz="20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Metodyka badań.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Opis platformy mechanicznej robota mobilnego.</a:t>
            </a:r>
            <a:endParaRPr lang="pl-PL" altLang="pl-PL" sz="20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System energetyczny robota mobilnego.</a:t>
            </a:r>
          </a:p>
          <a:p>
            <a:pPr marL="285750" lvl="2" indent="-285750"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b="1" dirty="0"/>
              <a:t>Dobór ogniwa słonecznego do zastosowań w robotyce </a:t>
            </a:r>
            <a:r>
              <a:rPr lang="pl-PL" b="1" dirty="0" smtClean="0"/>
              <a:t>mobilnej.</a:t>
            </a:r>
            <a:endParaRPr lang="pl-PL" b="1" dirty="0"/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Przetworniki napięcia z kontrolerem MPPT dla systemów zasilania solarnego małej mocy.</a:t>
            </a:r>
            <a:endParaRPr lang="pl-PL" altLang="pl-PL" sz="20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Magazyny energii oraz menadżer zarządzania energią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Sterowanie hybrydowym magazynem energii. 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Techniki zarządzania energią w robocie mobilnym.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Oprogramowanie sterujące robota.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r>
              <a:rPr lang="pl-PL" altLang="pl-PL" sz="2000" b="1" dirty="0" smtClean="0">
                <a:solidFill>
                  <a:schemeClr val="tx2"/>
                </a:solidFill>
              </a:rPr>
              <a:t>Eksperymenty terenowe.</a:t>
            </a:r>
          </a:p>
          <a:p>
            <a:pPr algn="just" eaLnBrk="1" hangingPunct="1">
              <a:lnSpc>
                <a:spcPts val="2400"/>
              </a:lnSpc>
              <a:spcBef>
                <a:spcPct val="0"/>
              </a:spcBef>
            </a:pPr>
            <a:endParaRPr lang="pl-PL" altLang="pl-PL" sz="2000" b="1" dirty="0" smtClean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8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E119B3-89F4-48F0-A851-C44B5D8A6119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 smtClean="0"/>
          </a:p>
        </p:txBody>
      </p:sp>
      <p:sp>
        <p:nvSpPr>
          <p:cNvPr id="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 smtClean="0"/>
              <a:t>Oprogramowanie </a:t>
            </a:r>
            <a:r>
              <a:rPr lang="pl-PL" altLang="pl-PL" sz="2000" kern="0" dirty="0"/>
              <a:t>sterujące robota</a:t>
            </a:r>
            <a:endParaRPr lang="pl-PL" kern="0" dirty="0"/>
          </a:p>
        </p:txBody>
      </p:sp>
      <p:sp>
        <p:nvSpPr>
          <p:cNvPr id="6" name="Prostokąt 5"/>
          <p:cNvSpPr/>
          <p:nvPr/>
        </p:nvSpPr>
        <p:spPr>
          <a:xfrm>
            <a:off x="552375" y="5698609"/>
            <a:ext cx="8141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/>
              <a:t>Najniższa warstwa aplikacji sterującej robota mobilnego, zrealizowana na układzie FPGA</a:t>
            </a:r>
            <a:endParaRPr lang="pl-PL" sz="1400" dirty="0"/>
          </a:p>
        </p:txBody>
      </p:sp>
      <p:pic>
        <p:nvPicPr>
          <p:cNvPr id="78850" name="Obraz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484784"/>
            <a:ext cx="41433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9" name="Obraz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23234"/>
            <a:ext cx="18478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3184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0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415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/>
              <a:t>Ilościowa cena wpływu energii elektrycznej wytworzonej z promieniowania słonecznego na rozszerzenie autonomii energetycznej </a:t>
            </a:r>
            <a:r>
              <a:rPr lang="pl-PL" altLang="pl-PL" sz="2000" kern="0" dirty="0" smtClean="0"/>
              <a:t>robota</a:t>
            </a:r>
            <a:endParaRPr lang="pl-PL" kern="0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44568"/>
            <a:ext cx="5136989" cy="37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9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1189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547813" y="332656"/>
            <a:ext cx="7138987" cy="9413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000" kern="0" dirty="0"/>
              <a:t>Ilościowa cena wpływu energii elektrycznej wytworzonej z promieniowania słonecznego na rozszerzenie autonomii energetycznej </a:t>
            </a:r>
            <a:r>
              <a:rPr lang="pl-PL" altLang="pl-PL" sz="2000" kern="0" dirty="0" smtClean="0"/>
              <a:t>robota</a:t>
            </a:r>
            <a:endParaRPr lang="pl-PL" kern="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7" y="1484784"/>
            <a:ext cx="7503505" cy="473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11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2379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ytuł 1"/>
          <p:cNvSpPr txBox="1">
            <a:spLocks/>
          </p:cNvSpPr>
          <p:nvPr/>
        </p:nvSpPr>
        <p:spPr bwMode="auto">
          <a:xfrm>
            <a:off x="1331913" y="708025"/>
            <a:ext cx="3205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tx2"/>
                </a:solidFill>
              </a:rPr>
              <a:t>Wyniki</a:t>
            </a:r>
            <a:endParaRPr lang="pl-PL" altLang="pl-PL" b="1" dirty="0"/>
          </a:p>
          <a:p>
            <a:pPr marL="0" lvl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chemeClr val="tx2"/>
              </a:solidFill>
            </a:endParaRPr>
          </a:p>
        </p:txBody>
      </p:sp>
      <p:sp>
        <p:nvSpPr>
          <p:cNvPr id="30725" name="Prostokąt 4"/>
          <p:cNvSpPr>
            <a:spLocks noChangeArrowheads="1"/>
          </p:cNvSpPr>
          <p:nvPr/>
        </p:nvSpPr>
        <p:spPr bwMode="auto">
          <a:xfrm>
            <a:off x="179388" y="1341438"/>
            <a:ext cx="87137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endParaRPr lang="pl-PL" altLang="pl-PL" sz="1800" b="1" dirty="0" smtClean="0"/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l-PL" altLang="pl-PL" sz="1800" b="1" dirty="0" smtClean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l-PL" altLang="pl-PL" sz="1800" b="1" dirty="0" smtClean="0"/>
              <a:t>Jak wynika z danych zarejestrowanych w teście, magazyn </a:t>
            </a:r>
            <a:br>
              <a:rPr lang="pl-PL" altLang="pl-PL" sz="1800" b="1" dirty="0" smtClean="0"/>
            </a:br>
            <a:r>
              <a:rPr lang="pl-PL" altLang="pl-PL" sz="1800" b="1" dirty="0" smtClean="0"/>
              <a:t>(B3-B4) nie podłączony do generatora energii (ogniwa PV), dostarczył systemowi energetycznemu robota 86,1 </a:t>
            </a:r>
            <a:r>
              <a:rPr lang="pl-PL" altLang="pl-PL" sz="1800" b="1" dirty="0" err="1" smtClean="0"/>
              <a:t>Wh</a:t>
            </a:r>
            <a:r>
              <a:rPr lang="pl-PL" altLang="pl-PL" sz="1800" b="1" dirty="0" smtClean="0"/>
              <a:t> energii. Magazyn (B1-B2) zintegrowany w teście z modułem PV oddał 37,23 </a:t>
            </a:r>
            <a:r>
              <a:rPr lang="pl-PL" altLang="pl-PL" sz="1800" b="1" dirty="0" err="1" smtClean="0"/>
              <a:t>Wh</a:t>
            </a:r>
            <a:r>
              <a:rPr lang="pl-PL" altLang="pl-PL" sz="1800" b="1" dirty="0" smtClean="0"/>
              <a:t> energii.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l-PL" altLang="pl-PL" sz="1800" b="1" dirty="0" smtClean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l-PL" altLang="pl-PL" sz="1800" b="1" dirty="0" smtClean="0"/>
              <a:t>Przy uwzględnieniu dodatkowych 12 </a:t>
            </a:r>
            <a:r>
              <a:rPr lang="pl-PL" altLang="pl-PL" sz="1800" b="1" dirty="0" err="1" smtClean="0"/>
              <a:t>Wh</a:t>
            </a:r>
            <a:r>
              <a:rPr lang="pl-PL" altLang="pl-PL" sz="1800" b="1" dirty="0" smtClean="0"/>
              <a:t> energii, zgromadzonych w akumulatorach magazynu (B1-B2), różnica ta osiągnęła wartość 60,1 </a:t>
            </a:r>
            <a:r>
              <a:rPr lang="pl-PL" altLang="pl-PL" sz="1800" b="1" dirty="0" err="1" smtClean="0"/>
              <a:t>Wh</a:t>
            </a:r>
            <a:r>
              <a:rPr lang="pl-PL" altLang="pl-PL" sz="1800" b="1" dirty="0" smtClean="0"/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pl-PL" altLang="pl-PL" sz="1800" b="1" dirty="0"/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pl-PL" altLang="pl-PL" sz="1800" b="1" dirty="0" smtClean="0"/>
              <a:t>Średnie obciążenie mocą podczas 3 godzinnej pracy robota wyniosło ok 60W.</a:t>
            </a:r>
            <a:endParaRPr lang="pl-PL" altLang="pl-PL" sz="1800" b="1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ytuł 1"/>
          <p:cNvSpPr txBox="1">
            <a:spLocks/>
          </p:cNvSpPr>
          <p:nvPr/>
        </p:nvSpPr>
        <p:spPr bwMode="auto">
          <a:xfrm>
            <a:off x="1331913" y="708025"/>
            <a:ext cx="3205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tx2"/>
                </a:solidFill>
              </a:rPr>
              <a:t>Podsumowanie</a:t>
            </a:r>
            <a:endParaRPr lang="pl-PL" altLang="pl-PL" b="1" dirty="0"/>
          </a:p>
          <a:p>
            <a:pPr marL="0" lvl="1">
              <a:spcBef>
                <a:spcPct val="0"/>
              </a:spcBef>
              <a:buFontTx/>
              <a:buNone/>
            </a:pPr>
            <a:endParaRPr lang="pl-PL" altLang="pl-PL" sz="2400" b="1" dirty="0">
              <a:solidFill>
                <a:schemeClr val="tx2"/>
              </a:solidFill>
            </a:endParaRPr>
          </a:p>
        </p:txBody>
      </p:sp>
      <p:sp>
        <p:nvSpPr>
          <p:cNvPr id="30725" name="Prostokąt 4"/>
          <p:cNvSpPr>
            <a:spLocks noChangeArrowheads="1"/>
          </p:cNvSpPr>
          <p:nvPr/>
        </p:nvSpPr>
        <p:spPr bwMode="auto">
          <a:xfrm>
            <a:off x="179388" y="1341438"/>
            <a:ext cx="87137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endParaRPr lang="pl-PL" altLang="pl-PL" sz="1800" b="1" dirty="0" smtClean="0"/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pl-PL" altLang="pl-PL" sz="1800" b="1" dirty="0" smtClean="0"/>
              <a:t>Dobór ogniwa słonecznego wraz z systemem zarządzania  energią może zwiększyć autonomię robota co najmniej o 30%.</a:t>
            </a: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endParaRPr lang="pl-PL" altLang="pl-PL" sz="1800" b="1" dirty="0" smtClean="0"/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pl-PL" altLang="pl-PL" sz="1800" b="1" dirty="0" smtClean="0"/>
              <a:t>Optymalną technologią PV w systemach śledzących  jest krzem mono-krystaliczny Istnieje możliwość łączenia i  konfiguracji  różnych magazynów energii (w tym opartych o </a:t>
            </a:r>
            <a:r>
              <a:rPr lang="pl-PL" altLang="pl-PL" sz="1800" b="1" dirty="0" err="1" smtClean="0"/>
              <a:t>superkondensator</a:t>
            </a:r>
            <a:r>
              <a:rPr lang="pl-PL" altLang="pl-PL" sz="1800" b="1" dirty="0" smtClean="0"/>
              <a:t>), wymagane jest jednak zastosowanie wysokosprawnych  przetworników energii.  </a:t>
            </a: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endParaRPr lang="pl-PL" altLang="pl-PL" sz="1800" b="1" dirty="0" smtClean="0"/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pl-PL" altLang="pl-PL" sz="1800" b="1" dirty="0" smtClean="0"/>
              <a:t>Istnieje potrzeba dalszych badań nad nowymi metodami  sterowania hybrydowym magazynem energii.</a:t>
            </a: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endParaRPr lang="pl-PL" altLang="pl-PL" sz="1800" b="1" dirty="0" smtClean="0"/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pl-PL" altLang="pl-PL" sz="1800" b="1" dirty="0" smtClean="0"/>
              <a:t>Wielokomórkowe magazyny elektrochemiczne wymagają  dokładniejszych metod oceny pojemności SOC, oraz stanu życia SOL. </a:t>
            </a:r>
            <a:endParaRPr lang="pl-PL" altLang="pl-PL" sz="1800" b="1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13624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pole tekstowe 3"/>
          <p:cNvSpPr txBox="1">
            <a:spLocks noChangeArrowheads="1"/>
          </p:cNvSpPr>
          <p:nvPr/>
        </p:nvSpPr>
        <p:spPr bwMode="auto">
          <a:xfrm>
            <a:off x="1908175" y="3068638"/>
            <a:ext cx="5807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4000" b="1"/>
              <a:t>Dziękuję za uwagę!</a:t>
            </a:r>
          </a:p>
        </p:txBody>
      </p:sp>
      <p:sp>
        <p:nvSpPr>
          <p:cNvPr id="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0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070F9A-87A3-4715-A47A-2C977DF7C11F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90688" y="1006475"/>
            <a:ext cx="68421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/>
              <a:t>Cele motywacje pracy</a:t>
            </a:r>
            <a:endParaRPr lang="pl-PL" altLang="pl-PL" sz="22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388" y="1773238"/>
            <a:ext cx="8640762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857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102870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pl-PL" altLang="pl-PL" sz="2000" b="1" dirty="0" smtClean="0"/>
              <a:t>Główny cel naukowy:</a:t>
            </a:r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pl-PL" altLang="pl-PL" sz="2000" b="1" dirty="0" smtClean="0"/>
              <a:t>Opracowanie skutecznych metod zarządzania energią 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w układach napędowych, pomiarowych, sterujących 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i komunikacyjnych robota wyposażonego w magazyny energii oraz doładowujące je ogniwa PV, tak aby minimalizować ich zużycie a tym samym powiększać autonomię. </a:t>
            </a:r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endParaRPr lang="pl-PL" altLang="pl-PL" sz="2000" b="1" dirty="0"/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pl-PL" altLang="pl-PL" sz="2000" b="1" dirty="0" smtClean="0"/>
              <a:t>Cel badawczy:</a:t>
            </a:r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r>
              <a:rPr lang="pl-PL" altLang="pl-PL" sz="2000" b="1" dirty="0" smtClean="0"/>
              <a:t>Opracowanie i konstrukcja nowych bloków funkcjonalnych robota, wspierających zadania zarządzania przepływem energii elektrycznej w układach  mocy robota mobilnego zasilanego energią słoneczną</a:t>
            </a:r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endParaRPr lang="pl-PL" altLang="pl-PL" sz="2000" b="1" dirty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ts val="2400"/>
              </a:lnSpc>
              <a:spcBef>
                <a:spcPct val="0"/>
              </a:spcBef>
              <a:buNone/>
            </a:pPr>
            <a:endParaRPr lang="pl-PL" altLang="pl-PL" sz="2000" b="1" dirty="0">
              <a:solidFill>
                <a:schemeClr val="tx2"/>
              </a:solidFill>
            </a:endParaRPr>
          </a:p>
        </p:txBody>
      </p:sp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Metodyka badań – zadania badawcze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44675"/>
            <a:ext cx="7994848" cy="3672557"/>
          </a:xfrm>
        </p:spPr>
        <p:txBody>
          <a:bodyPr/>
          <a:lstStyle/>
          <a:p>
            <a:pPr algn="just">
              <a:buFontTx/>
              <a:buAutoNum type="arabicPeriod"/>
            </a:pPr>
            <a:r>
              <a:rPr lang="pl-PL" altLang="pl-PL" sz="1800" b="1" dirty="0" smtClean="0"/>
              <a:t>Właściwy dobór ogniw fotowoltaicznych jako dodatkowego źródła energii dla robota mobilnego.</a:t>
            </a:r>
          </a:p>
          <a:p>
            <a:pPr algn="just">
              <a:buFontTx/>
              <a:buAutoNum type="arabicPeriod"/>
            </a:pPr>
            <a:r>
              <a:rPr lang="pl-PL" altLang="pl-PL" sz="1800" b="1" dirty="0" smtClean="0"/>
              <a:t>Projekt wydajnego regulatora ładowania pracującego w oparciu o mechanizm szukania optymalnego punktu pracy MPP.</a:t>
            </a:r>
          </a:p>
          <a:p>
            <a:pPr algn="just">
              <a:buFontTx/>
              <a:buAutoNum type="arabicPeriod"/>
            </a:pPr>
            <a:r>
              <a:rPr lang="pl-PL" altLang="pl-PL" sz="1800" b="1" dirty="0" smtClean="0"/>
              <a:t>Projekt układu elektroniki robota, zorientowanego na funkcje zarządzania energią.</a:t>
            </a:r>
          </a:p>
          <a:p>
            <a:pPr algn="just">
              <a:buFontTx/>
              <a:buAutoNum type="arabicPeriod"/>
            </a:pPr>
            <a:r>
              <a:rPr lang="pl-PL" altLang="pl-PL" sz="1800" b="1" dirty="0" smtClean="0"/>
              <a:t>Projekt systemu sterowania i zarządzania przepływem energii oraz jego implementacja na wybranych platformach mikroprocesorowych.</a:t>
            </a:r>
          </a:p>
        </p:txBody>
      </p:sp>
      <p:sp>
        <p:nvSpPr>
          <p:cNvPr id="5125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 smtClean="0"/>
          </a:p>
        </p:txBody>
      </p:sp>
      <p:sp>
        <p:nvSpPr>
          <p:cNvPr id="5126" name="AutoShape 2" descr="Znalezione obrazy dla zapytania klucze płaski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127" name="AutoShape 4" descr="Znalezione obrazy dla zapytania klucze płaskie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128" name="AutoShape 6" descr="Znalezione obrazy dla zapytania klucze płaskie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130" name="AutoShape 10" descr="Znalezione obrazy dla zapytania klucz szwedzki"/>
          <p:cNvSpPr>
            <a:spLocks noChangeAspect="1" noChangeArrowheads="1"/>
          </p:cNvSpPr>
          <p:nvPr/>
        </p:nvSpPr>
        <p:spPr bwMode="auto">
          <a:xfrm>
            <a:off x="457200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531B33-6EEC-49BD-81B3-91708A961B21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 smtClean="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1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" y="1609859"/>
            <a:ext cx="7906072" cy="45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531B33-6EEC-49BD-81B3-91708A961B21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400" smtClean="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1" y="1556792"/>
            <a:ext cx="7911668" cy="471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55"/>
            <a:ext cx="8064896" cy="46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" y="1484784"/>
            <a:ext cx="8030096" cy="46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</p:txBody>
      </p:sp>
      <p:sp>
        <p:nvSpPr>
          <p:cNvPr id="5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err="1" smtClean="0"/>
              <a:t>KraSyNT</a:t>
            </a:r>
            <a:r>
              <a:rPr lang="pl-PL" altLang="pl-PL" sz="1400" dirty="0" smtClean="0"/>
              <a:t> 2016 </a:t>
            </a:r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9BA6AA-A874-43D6-98CD-C4B6595BB277}" type="slidenum">
              <a:rPr lang="pl-PL" altLang="pl-PL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0527"/>
            <a:ext cx="8294525" cy="47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484</Words>
  <Application>Microsoft Office PowerPoint</Application>
  <PresentationFormat>Pokaz na ekranie (4:3)</PresentationFormat>
  <Paragraphs>134</Paragraphs>
  <Slides>25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Projekt domyślny</vt:lpstr>
      <vt:lpstr>Problemy sterowania i zarządzania energią w robocie mobilnym zasilanym ogniwami fotowoltaicznymi</vt:lpstr>
      <vt:lpstr>Prezentacja programu PowerPoint</vt:lpstr>
      <vt:lpstr>Prezentacja programu PowerPoint</vt:lpstr>
      <vt:lpstr>Metodyka badań – zadania badawcze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Konstrukcja mechaniczna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St. Flaga</cp:lastModifiedBy>
  <cp:revision>115</cp:revision>
  <dcterms:created xsi:type="dcterms:W3CDTF">2007-09-26T12:45:04Z</dcterms:created>
  <dcterms:modified xsi:type="dcterms:W3CDTF">2016-09-22T07:43:31Z</dcterms:modified>
</cp:coreProperties>
</file>