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76" autoAdjust="0"/>
  </p:normalViewPr>
  <p:slideViewPr>
    <p:cSldViewPr>
      <p:cViewPr varScale="1">
        <p:scale>
          <a:sx n="93" d="100"/>
          <a:sy n="93" d="100"/>
        </p:scale>
        <p:origin x="-10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notatek</a:t>
            </a:r>
          </a:p>
        </p:txBody>
      </p:sp>
      <p:sp>
        <p:nvSpPr>
          <p:cNvPr id="11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&lt;główka&gt;</a:t>
            </a:r>
          </a:p>
        </p:txBody>
      </p:sp>
      <p:sp>
        <p:nvSpPr>
          <p:cNvPr id="11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&lt;data/godzina&gt;</a:t>
            </a:r>
          </a:p>
        </p:txBody>
      </p:sp>
      <p:sp>
        <p:nvSpPr>
          <p:cNvPr id="11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&lt;stopka&gt;</a:t>
            </a:r>
          </a:p>
        </p:txBody>
      </p:sp>
      <p:sp>
        <p:nvSpPr>
          <p:cNvPr id="11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4125B13-EB4C-42FE-B701-61F81AE7E84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7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884760" y="868536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3884760" y="868536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7040" cy="41054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3884760" y="8685360"/>
            <a:ext cx="2962440" cy="44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6680" cy="4105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3884760" y="8685360"/>
            <a:ext cx="2962080" cy="44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064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7052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456840" y="3581640"/>
            <a:ext cx="25560" cy="2016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456840" y="3581640"/>
            <a:ext cx="25560" cy="2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-1877400"/>
            <a:ext cx="25560" cy="1093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6360" cy="529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-1877400"/>
            <a:ext cx="25560" cy="1093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7052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064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064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7052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Obraz 70"/>
          <p:cNvPicPr/>
          <p:nvPr/>
        </p:nvPicPr>
        <p:blipFill>
          <a:blip r:embed="rId2"/>
          <a:stretch/>
        </p:blipFill>
        <p:spPr>
          <a:xfrm>
            <a:off x="456840" y="3581640"/>
            <a:ext cx="25560" cy="20160"/>
          </a:xfrm>
          <a:prstGeom prst="rect">
            <a:avLst/>
          </a:prstGeom>
          <a:ln>
            <a:noFill/>
          </a:ln>
        </p:spPr>
      </p:pic>
      <p:pic>
        <p:nvPicPr>
          <p:cNvPr id="72" name="Obraz 71"/>
          <p:cNvPicPr/>
          <p:nvPr/>
        </p:nvPicPr>
        <p:blipFill>
          <a:blip r:embed="rId2"/>
          <a:stretch/>
        </p:blipFill>
        <p:spPr>
          <a:xfrm>
            <a:off x="456840" y="3581640"/>
            <a:ext cx="25560" cy="2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457200" y="-1877400"/>
            <a:ext cx="25560" cy="1093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6360" cy="529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7052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064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064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7052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body"/>
          </p:nvPr>
        </p:nvSpPr>
        <p:spPr>
          <a:xfrm>
            <a:off x="45720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Obraz 106"/>
          <p:cNvPicPr/>
          <p:nvPr/>
        </p:nvPicPr>
        <p:blipFill>
          <a:blip r:embed="rId2"/>
          <a:stretch/>
        </p:blipFill>
        <p:spPr>
          <a:xfrm>
            <a:off x="456840" y="3581640"/>
            <a:ext cx="25560" cy="20160"/>
          </a:xfrm>
          <a:prstGeom prst="rect">
            <a:avLst/>
          </a:prstGeom>
          <a:ln>
            <a:noFill/>
          </a:ln>
        </p:spPr>
      </p:pic>
      <p:pic>
        <p:nvPicPr>
          <p:cNvPr id="108" name="Obraz 107"/>
          <p:cNvPicPr/>
          <p:nvPr/>
        </p:nvPicPr>
        <p:blipFill>
          <a:blip r:embed="rId2"/>
          <a:stretch/>
        </p:blipFill>
        <p:spPr>
          <a:xfrm>
            <a:off x="456840" y="3581640"/>
            <a:ext cx="25560" cy="2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6360" cy="5294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39744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70520" y="368064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70520" y="1604520"/>
            <a:ext cx="1224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0640"/>
            <a:ext cx="25560" cy="1895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360" cy="1141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4920" y="1604520"/>
            <a:ext cx="25560" cy="397440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tytułu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Kliknij, aby edytować format tekstu konspektu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Drugi poziom konspektu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Trzeci poziom konspektu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Czwarty poziom konspektu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Piąty poziom konspektu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Szósty poziom konspektu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684360" y="2385000"/>
            <a:ext cx="7660440" cy="19801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pl-PL" sz="36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Opracowanie nowych parametrów oceny dla wczesnego wykrywania neuropatii i polineuropatii u chorych na cukrzycę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720360" y="5013000"/>
            <a:ext cx="7550640" cy="114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</a:t>
            </a:r>
            <a:r>
              <a:rPr lang="pl-PL" sz="2400" b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Dzienniak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Jacek Cieślik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AGH, Wydział Inżynierii Mechanicznej i Robotyki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26.09.2016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85880" y="142920"/>
            <a:ext cx="8134560" cy="93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PEL 38 Electronic </a:t>
            </a:r>
            <a:r>
              <a:rPr lang="en-US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Podometer</a:t>
            </a:r>
            <a:r>
              <a:rPr lang="en-US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— system </a:t>
            </a:r>
            <a:r>
              <a:rPr lang="en-US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pomiarowy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75" name="Table 3"/>
          <p:cNvGraphicFramePr/>
          <p:nvPr/>
        </p:nvGraphicFramePr>
        <p:xfrm>
          <a:off x="3360240" y="1809000"/>
          <a:ext cx="5711760" cy="4202280"/>
        </p:xfrm>
        <a:graphic>
          <a:graphicData uri="http://schemas.openxmlformats.org/drawingml/2006/table">
            <a:tbl>
              <a:tblPr/>
              <a:tblGrid>
                <a:gridCol w="3436560"/>
                <a:gridCol w="2275200"/>
              </a:tblGrid>
              <a:tr h="377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Charakterystyka mechaniczna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Wymiary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515 × 445 × 23 mm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Powierzchnia czynna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320 × 320 mm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8760"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772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Charakterystyka elektroniczna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Rozmiar czujnika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 × 10 mm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Liczba czujników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1024 (32 × 32)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Czas wznoszenia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 ms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Maksymalny nacisk na czujnik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 N/cm</a:t>
                      </a:r>
                      <a:r>
                        <a:rPr lang="en-US" sz="1800" b="0" i="1" strike="noStrike" spc="-1" baseline="30000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7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Częstotliwość zapisu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&gt; 100 obrazów/sek.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Konwersja analogowo-cyfrowa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>
                          <a:solidFill>
                            <a:srgbClr val="000066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 bitów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176" name="Obraz 137"/>
          <p:cNvPicPr/>
          <p:nvPr/>
        </p:nvPicPr>
        <p:blipFill>
          <a:blip r:embed="rId3"/>
          <a:stretch/>
        </p:blipFill>
        <p:spPr>
          <a:xfrm>
            <a:off x="99720" y="2556000"/>
            <a:ext cx="3167280" cy="2223000"/>
          </a:xfrm>
          <a:prstGeom prst="rect">
            <a:avLst/>
          </a:prstGeom>
          <a:ln>
            <a:noFill/>
          </a:ln>
        </p:spPr>
      </p:pic>
      <p:sp>
        <p:nvSpPr>
          <p:cNvPr id="177" name="CustomShape 4"/>
          <p:cNvSpPr/>
          <p:nvPr/>
        </p:nvSpPr>
        <p:spPr>
          <a:xfrm>
            <a:off x="48240" y="4881960"/>
            <a:ext cx="3233160" cy="7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8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Platforma </a:t>
            </a:r>
            <a:r>
              <a:rPr lang="pl-PL" sz="1800" b="1" i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pedobarograficzna</a:t>
            </a:r>
            <a:r>
              <a:rPr lang="pl-PL" sz="18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PEL 38 </a:t>
            </a:r>
            <a:r>
              <a:rPr lang="pl-PL" sz="1800" b="1" i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Electronic</a:t>
            </a:r>
            <a:r>
              <a:rPr lang="pl-PL" sz="1800" b="1" i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l-PL" sz="1800" b="1" i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Podometer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85880" y="142920"/>
            <a:ext cx="8135640" cy="9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własnych badań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290520" y="1152000"/>
            <a:ext cx="8560080" cy="20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2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Dotychczas przebadano </a:t>
            </a:r>
            <a:r>
              <a:rPr lang="en-US" sz="22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37 pacjentów</a:t>
            </a:r>
            <a:r>
              <a:rPr lang="en-US" sz="22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głównie z cukrzycą typu drugiego. Rodzaj przeprowadzonego badania to tzw. </a:t>
            </a:r>
            <a:r>
              <a:rPr lang="en-US" sz="22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badanie posturalne</a:t>
            </a:r>
            <a:r>
              <a:rPr lang="en-US" sz="22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które może być również wykorzystane do oceny postawy.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2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Badanie trwało 30 sekund. W tym czasie zostało zarejestrowanych 300 odczytów, które można przetworzyć na 300 oddzielnych (statycznych) obrazów albo na jeden uśredniony obraz.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6902280" y="6644160"/>
            <a:ext cx="2125440" cy="2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2" name="Obraz 142"/>
          <p:cNvPicPr/>
          <p:nvPr/>
        </p:nvPicPr>
        <p:blipFill>
          <a:blip r:embed="rId2"/>
          <a:stretch/>
        </p:blipFill>
        <p:spPr>
          <a:xfrm>
            <a:off x="971640" y="3314160"/>
            <a:ext cx="2899440" cy="2886480"/>
          </a:xfrm>
          <a:prstGeom prst="rect">
            <a:avLst/>
          </a:prstGeom>
          <a:ln>
            <a:noFill/>
          </a:ln>
        </p:spPr>
      </p:pic>
      <p:pic>
        <p:nvPicPr>
          <p:cNvPr id="183" name="Obraz 143"/>
          <p:cNvPicPr/>
          <p:nvPr/>
        </p:nvPicPr>
        <p:blipFill>
          <a:blip r:embed="rId3"/>
          <a:stretch/>
        </p:blipFill>
        <p:spPr>
          <a:xfrm>
            <a:off x="5312520" y="3312720"/>
            <a:ext cx="2931120" cy="2887920"/>
          </a:xfrm>
          <a:prstGeom prst="rect">
            <a:avLst/>
          </a:prstGeom>
          <a:ln>
            <a:noFill/>
          </a:ln>
        </p:spPr>
      </p:pic>
      <p:sp>
        <p:nvSpPr>
          <p:cNvPr id="184" name="CustomShape 4"/>
          <p:cNvSpPr/>
          <p:nvPr/>
        </p:nvSpPr>
        <p:spPr>
          <a:xfrm>
            <a:off x="1079640" y="6165360"/>
            <a:ext cx="2643840" cy="4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Obraz pierwszy z 300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5"/>
          <p:cNvSpPr/>
          <p:nvPr/>
        </p:nvSpPr>
        <p:spPr>
          <a:xfrm>
            <a:off x="4860000" y="6165360"/>
            <a:ext cx="3599640" cy="40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Uśredniony obraz z 300 pomiarów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6"/>
          <p:cNvSpPr/>
          <p:nvPr/>
        </p:nvSpPr>
        <p:spPr>
          <a:xfrm>
            <a:off x="6902280" y="6643800"/>
            <a:ext cx="2125800" cy="20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7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własnych badań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290520" y="1368000"/>
            <a:ext cx="855864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Wszyscy pacjenci mieli zdiagnozowaną cukrzycę. Z wyjątkiem ośmiu osób, jest to cukrzyca typu drugiego. U części z nich wcześniej stwierdzono neuropatię bądź polineuropatię oraz zespół stopy cukrzycowej.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90" name="Table 3"/>
          <p:cNvGraphicFramePr/>
          <p:nvPr/>
        </p:nvGraphicFramePr>
        <p:xfrm>
          <a:off x="1289880" y="2625480"/>
          <a:ext cx="6599160" cy="2224800"/>
        </p:xfrm>
        <a:graphic>
          <a:graphicData uri="http://schemas.openxmlformats.org/drawingml/2006/table">
            <a:tbl>
              <a:tblPr/>
              <a:tblGrid>
                <a:gridCol w="2030760"/>
                <a:gridCol w="1521360"/>
                <a:gridCol w="1523520"/>
                <a:gridCol w="1523520"/>
              </a:tblGrid>
              <a:tr h="37080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mężczyźni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kobiety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ogółem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liczba pacjentów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37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średni wiek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65,01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71,25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68,05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neuropatia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polineuropatia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stopa cukrzycowa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191" name="CustomShape 4"/>
          <p:cNvSpPr/>
          <p:nvPr/>
        </p:nvSpPr>
        <p:spPr>
          <a:xfrm>
            <a:off x="6902280" y="664416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290520" y="5220000"/>
            <a:ext cx="8558640" cy="92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 dwóch z pięciu zdiagnozowanych przypadków stopy cukrzycowej towarzyszyła jej neuropatia, a w trzech polineuropatia. Niektórzy z pacjentów skarżyli się na mrowienie w stopach, co może również sugerować neuropatię.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7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Wstępna analiza plantokonturogramu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3888000" y="5445360"/>
            <a:ext cx="530640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Plantokonturogram wygenerowany na podstawie danych zapisanych przez PEL 38 Electronic Podometer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Obraz 164"/>
          <p:cNvPicPr/>
          <p:nvPr/>
        </p:nvPicPr>
        <p:blipFill>
          <a:blip r:embed="rId3"/>
          <a:stretch/>
        </p:blipFill>
        <p:spPr>
          <a:xfrm>
            <a:off x="5508000" y="1810080"/>
            <a:ext cx="3594600" cy="3485520"/>
          </a:xfrm>
          <a:prstGeom prst="rect">
            <a:avLst/>
          </a:prstGeom>
          <a:ln>
            <a:noFill/>
          </a:ln>
        </p:spPr>
      </p:pic>
      <p:sp>
        <p:nvSpPr>
          <p:cNvPr id="199" name="CustomShape 4"/>
          <p:cNvSpPr/>
          <p:nvPr/>
        </p:nvSpPr>
        <p:spPr>
          <a:xfrm>
            <a:off x="144000" y="3861000"/>
            <a:ext cx="5502240" cy="145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Urządzenie PEL 38 może zapisywać pomiary nacisku na podeszwowej stronie stopy, wizualizować je na kilka sposobów i eksportować otrzymane obrazy jako nieskompresowane pliki BMP.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Obraz 165"/>
          <p:cNvPicPr/>
          <p:nvPr/>
        </p:nvPicPr>
        <p:blipFill>
          <a:blip r:embed="rId4"/>
          <a:stretch/>
        </p:blipFill>
        <p:spPr>
          <a:xfrm>
            <a:off x="2592000" y="1522440"/>
            <a:ext cx="2366640" cy="2356200"/>
          </a:xfrm>
          <a:prstGeom prst="rect">
            <a:avLst/>
          </a:prstGeom>
          <a:ln>
            <a:noFill/>
          </a:ln>
        </p:spPr>
      </p:pic>
      <p:pic>
        <p:nvPicPr>
          <p:cNvPr id="201" name="Obraz 166"/>
          <p:cNvPicPr/>
          <p:nvPr/>
        </p:nvPicPr>
        <p:blipFill>
          <a:blip r:embed="rId5"/>
          <a:stretch/>
        </p:blipFill>
        <p:spPr>
          <a:xfrm>
            <a:off x="108000" y="1543680"/>
            <a:ext cx="2329560" cy="2334960"/>
          </a:xfrm>
          <a:prstGeom prst="rect">
            <a:avLst/>
          </a:prstGeom>
          <a:ln>
            <a:noFill/>
          </a:ln>
        </p:spPr>
      </p:pic>
      <p:sp>
        <p:nvSpPr>
          <p:cNvPr id="202" name="CustomShape 5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6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78624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Wstępna</a:t>
            </a:r>
            <a:r>
              <a:rPr lang="en-US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</a:t>
            </a:r>
            <a:r>
              <a:rPr lang="en-US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plantokonturogramu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08000" y="4581000"/>
            <a:ext cx="8918640" cy="163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Jako że wyjściowy obraz składa się jedynie z 19 różnych kolorów (wyłączając biały i czarny), przed dalszymi operacjami przetwarzany jest on na obraz w skali szarości zgodnie z uśrednionymi procentowymi wartościami nacisku dla poszczególnych kolorów. Każda z wartości przemnażana jest przez 2,55 i zaokrąglana do najbliższej liczby całkowitej. Białe tło natomiast zastępowane jest czarnym.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7" name="Obraz 170"/>
          <p:cNvPicPr/>
          <p:nvPr/>
        </p:nvPicPr>
        <p:blipFill>
          <a:blip r:embed="rId2"/>
          <a:stretch/>
        </p:blipFill>
        <p:spPr>
          <a:xfrm>
            <a:off x="887040" y="1404000"/>
            <a:ext cx="3029040" cy="2982240"/>
          </a:xfrm>
          <a:prstGeom prst="rect">
            <a:avLst/>
          </a:prstGeom>
          <a:ln>
            <a:noFill/>
          </a:ln>
        </p:spPr>
      </p:pic>
      <p:pic>
        <p:nvPicPr>
          <p:cNvPr id="208" name="Obraz 171"/>
          <p:cNvPicPr/>
          <p:nvPr/>
        </p:nvPicPr>
        <p:blipFill>
          <a:blip r:embed="rId3"/>
          <a:stretch/>
        </p:blipFill>
        <p:spPr>
          <a:xfrm>
            <a:off x="5306400" y="1404000"/>
            <a:ext cx="3000240" cy="2982240"/>
          </a:xfrm>
          <a:prstGeom prst="rect">
            <a:avLst/>
          </a:prstGeom>
          <a:ln>
            <a:noFill/>
          </a:ln>
        </p:spPr>
      </p:pic>
      <p:sp>
        <p:nvSpPr>
          <p:cNvPr id="209" name="CustomShape 3"/>
          <p:cNvSpPr/>
          <p:nvPr/>
        </p:nvSpPr>
        <p:spPr>
          <a:xfrm>
            <a:off x="6902280" y="664344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" name="Obraz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6245" y="1404000"/>
            <a:ext cx="651510" cy="298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Wstępna analiza plantokonturogramu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4" name="Obraz 180"/>
          <p:cNvPicPr/>
          <p:nvPr/>
        </p:nvPicPr>
        <p:blipFill>
          <a:blip r:embed="rId3"/>
          <a:stretch/>
        </p:blipFill>
        <p:spPr>
          <a:xfrm>
            <a:off x="2843640" y="1641600"/>
            <a:ext cx="5931000" cy="4446000"/>
          </a:xfrm>
          <a:prstGeom prst="rect">
            <a:avLst/>
          </a:prstGeom>
          <a:ln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3756960" y="6164280"/>
            <a:ext cx="521100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Przestrzenna wizualizacja rozkładu nacisku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5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6"/>
          <p:cNvSpPr/>
          <p:nvPr/>
        </p:nvSpPr>
        <p:spPr>
          <a:xfrm>
            <a:off x="306000" y="1412640"/>
            <a:ext cx="4553280" cy="11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2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Przestrzenna wizualizacja nacisku jest generowana na podstawie kolorów plantokonturogramu.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785880" y="142920"/>
            <a:ext cx="868212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Normalizacja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1" name="Picture 3"/>
          <p:cNvPicPr/>
          <p:nvPr/>
        </p:nvPicPr>
        <p:blipFill>
          <a:blip r:embed="rId3"/>
          <a:stretch/>
        </p:blipFill>
        <p:spPr>
          <a:xfrm>
            <a:off x="6452640" y="1381320"/>
            <a:ext cx="2361960" cy="4752720"/>
          </a:xfrm>
          <a:prstGeom prst="rect">
            <a:avLst/>
          </a:prstGeom>
          <a:ln>
            <a:noFill/>
          </a:ln>
        </p:spPr>
      </p:pic>
      <p:pic>
        <p:nvPicPr>
          <p:cNvPr id="222" name="Obraz 8"/>
          <p:cNvPicPr/>
          <p:nvPr/>
        </p:nvPicPr>
        <p:blipFill>
          <a:blip r:embed="rId4"/>
          <a:stretch/>
        </p:blipFill>
        <p:spPr>
          <a:xfrm>
            <a:off x="2126520" y="4005000"/>
            <a:ext cx="2402640" cy="649080"/>
          </a:xfrm>
          <a:prstGeom prst="rect">
            <a:avLst/>
          </a:prstGeom>
          <a:ln>
            <a:noFill/>
          </a:ln>
        </p:spPr>
      </p:pic>
      <p:sp>
        <p:nvSpPr>
          <p:cNvPr id="223" name="CustomShape 3"/>
          <p:cNvSpPr/>
          <p:nvPr/>
        </p:nvSpPr>
        <p:spPr>
          <a:xfrm>
            <a:off x="431640" y="5064840"/>
            <a:ext cx="586296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Zazwyczaj punkt obrotu znajduje się w górnej części obrazu.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4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5"/>
          <p:cNvSpPr/>
          <p:nvPr/>
        </p:nvSpPr>
        <p:spPr>
          <a:xfrm>
            <a:off x="359640" y="1340640"/>
            <a:ext cx="5936400" cy="23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0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Dla uzyskania poprawy wyników, jeżeli to konieczne, odcisk stopy jest obracany w taki sposób, że linia łącząca dwa z jego najbardziej wysuniętych na lewo (lub prawo) pikseli jest wyrównywana do linii pionowej.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0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Kąt obrotu jest obliczany na podstawie współrzędnych tych dwóch skrajnych punktów.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6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3"/>
          <p:cNvPicPr/>
          <p:nvPr/>
        </p:nvPicPr>
        <p:blipFill>
          <a:blip r:embed="rId3"/>
          <a:stretch/>
        </p:blipFill>
        <p:spPr>
          <a:xfrm>
            <a:off x="204120" y="1196640"/>
            <a:ext cx="3028680" cy="2009520"/>
          </a:xfrm>
          <a:prstGeom prst="rect">
            <a:avLst/>
          </a:prstGeom>
          <a:ln>
            <a:noFill/>
          </a:ln>
        </p:spPr>
      </p:pic>
      <p:pic>
        <p:nvPicPr>
          <p:cNvPr id="228" name="Picture 4"/>
          <p:cNvPicPr/>
          <p:nvPr/>
        </p:nvPicPr>
        <p:blipFill>
          <a:blip r:embed="rId4"/>
          <a:stretch/>
        </p:blipFill>
        <p:spPr>
          <a:xfrm>
            <a:off x="2418840" y="2520000"/>
            <a:ext cx="4262760" cy="259524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205920" y="5832000"/>
            <a:ext cx="547236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Oryginalne białe tło jest zastępowane czarnym.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0" name="Picture 5"/>
          <p:cNvPicPr/>
          <p:nvPr/>
        </p:nvPicPr>
        <p:blipFill>
          <a:blip r:embed="rId5"/>
          <a:stretch/>
        </p:blipFill>
        <p:spPr>
          <a:xfrm>
            <a:off x="6213960" y="4272840"/>
            <a:ext cx="2751120" cy="2318760"/>
          </a:xfrm>
          <a:prstGeom prst="rect">
            <a:avLst/>
          </a:prstGeom>
          <a:ln>
            <a:noFill/>
          </a:ln>
        </p:spPr>
      </p:pic>
      <p:sp>
        <p:nvSpPr>
          <p:cNvPr id="231" name="CustomShape 2"/>
          <p:cNvSpPr/>
          <p:nvPr/>
        </p:nvSpPr>
        <p:spPr>
          <a:xfrm>
            <a:off x="785880" y="142920"/>
            <a:ext cx="846576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Normalizacja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4033080" y="1514160"/>
            <a:ext cx="4993200" cy="35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Obraz każdej stopy jest obracany i przycinany.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rozkładu nacisku — t</a:t>
            </a:r>
            <a:r>
              <a:rPr lang="en-US" sz="2800" b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ransformacja</a:t>
            </a:r>
            <a:r>
              <a:rPr lang="en-US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trike="noStrike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kosinusowa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3"/>
          <p:cNvSpPr/>
          <p:nvPr/>
        </p:nvSpPr>
        <p:spPr>
          <a:xfrm>
            <a:off x="288360" y="5374800"/>
            <a:ext cx="856296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DCT obliczonej dla regionu przodostopia obrazu rozkładu nacisku na podeszwowej stronie stopy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0" name="Obraz 239"/>
          <p:cNvPicPr/>
          <p:nvPr/>
        </p:nvPicPr>
        <p:blipFill>
          <a:blip r:embed="rId3"/>
          <a:stretch/>
        </p:blipFill>
        <p:spPr>
          <a:xfrm>
            <a:off x="2311200" y="1280160"/>
            <a:ext cx="4521600" cy="3657240"/>
          </a:xfrm>
          <a:prstGeom prst="rect">
            <a:avLst/>
          </a:prstGeom>
          <a:ln>
            <a:noFill/>
          </a:ln>
        </p:spPr>
      </p:pic>
      <p:sp>
        <p:nvSpPr>
          <p:cNvPr id="241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Analiza rozkładu nacisku — t</a:t>
            </a:r>
            <a:r>
              <a:rPr lang="en-US" sz="2800" b="1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ransformacja</a:t>
            </a:r>
            <a:r>
              <a:rPr lang="en-US" sz="28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800" b="1" spc="-1" dirty="0" err="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kosinusowa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255" name="Obraz 304"/>
          <p:cNvPicPr/>
          <p:nvPr/>
        </p:nvPicPr>
        <p:blipFill>
          <a:blip r:embed="rId2"/>
          <a:stretch/>
        </p:blipFill>
        <p:spPr>
          <a:xfrm>
            <a:off x="1215720" y="1397880"/>
            <a:ext cx="6708240" cy="441288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3"/>
          <p:cNvSpPr/>
          <p:nvPr/>
        </p:nvSpPr>
        <p:spPr>
          <a:xfrm>
            <a:off x="359280" y="6022800"/>
            <a:ext cx="8420040" cy="4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Dyskretna transformata kosinusowa dla przedniej części stopy i pięty (lewa i prawa)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4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 prezentacji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457200" y="1168200"/>
            <a:ext cx="8358840" cy="52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Wprowadzenie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Zespół stopy cukrzycowej (neuropatia, statystyki)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Wczesna diagnoza pierwszym krokiem w stronę skutecznego leczenia</a:t>
            </a: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Schemat działania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PEL 38 </a:t>
            </a:r>
            <a:r>
              <a:rPr lang="pl-PL" sz="2400" b="0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Electronic</a:t>
            </a: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l-PL" sz="2400" b="0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Podometer</a:t>
            </a: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— system pomiarowy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Wyniki własnych badań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Wstępna analiza </a:t>
            </a:r>
            <a:r>
              <a:rPr lang="pl-PL" sz="2400" b="0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plantokonturogramu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Normalizacja</a:t>
            </a: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rozkładu nacisku — transformacja kosinusowa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wyników — wskaźniki F/R DCT</a:t>
            </a: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Możliwości rozbudowy algorytmu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Wnioski i uwagi</a:t>
            </a:r>
          </a:p>
          <a:p>
            <a:pPr marL="343080" indent="-334800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Literatura (wybór)</a:t>
            </a:r>
            <a:endParaRPr lang="pl-PL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57200" y="273600"/>
            <a:ext cx="822564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0" name="Obraz 296"/>
          <p:cNvPicPr/>
          <p:nvPr/>
        </p:nvPicPr>
        <p:blipFill>
          <a:blip r:embed="rId2"/>
          <a:stretch/>
        </p:blipFill>
        <p:spPr>
          <a:xfrm>
            <a:off x="107640" y="1339920"/>
            <a:ext cx="4530600" cy="4968720"/>
          </a:xfrm>
          <a:prstGeom prst="rect">
            <a:avLst/>
          </a:prstGeom>
          <a:ln>
            <a:noFill/>
          </a:ln>
        </p:spPr>
      </p:pic>
      <p:sp>
        <p:nvSpPr>
          <p:cNvPr id="261" name="CustomShape 2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Wskaźniki F/R DCT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4752360" y="1702080"/>
            <a:ext cx="4211280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Wskaźniki F/R PSD i F/R DCT obliczone na podstawie wartości maksymalnych,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także z użyciem średniej arytmetycznej oraz mediany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5"/>
          <p:cNvSpPr/>
          <p:nvPr/>
        </p:nvSpPr>
        <p:spPr>
          <a:xfrm>
            <a:off x="4638960" y="3357000"/>
            <a:ext cx="4387680" cy="14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Grupa</a:t>
            </a:r>
            <a:r>
              <a:rPr lang="pl-PL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l-PL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czterech</a:t>
            </a:r>
            <a:r>
              <a:rPr lang="pl-PL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z dwunastu </a:t>
            </a:r>
            <a:r>
              <a:rPr lang="pl-PL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wskaźników</a:t>
            </a:r>
            <a:r>
              <a:rPr lang="pl-PL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l-PL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</a:t>
            </a:r>
            <a:r>
              <a:rPr lang="pl-PL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wyraźny </a:t>
            </a:r>
            <a:r>
              <a:rPr lang="pl-PL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związek z neuropatią lub polineuropatią</a:t>
            </a:r>
            <a:r>
              <a:rPr lang="pl-PL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Może to wskazywać na </a:t>
            </a:r>
            <a:r>
              <a:rPr lang="pl-PL" sz="1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możliwość rozwoju zespołu stopy cukrzycowej</a:t>
            </a:r>
            <a:r>
              <a:rPr lang="pl-PL" sz="18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(owrzodzenia).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6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Table 1"/>
          <p:cNvGraphicFramePr/>
          <p:nvPr/>
        </p:nvGraphicFramePr>
        <p:xfrm>
          <a:off x="251640" y="1774440"/>
          <a:ext cx="8668800" cy="2629800"/>
        </p:xfrm>
        <a:graphic>
          <a:graphicData uri="http://schemas.openxmlformats.org/drawingml/2006/table">
            <a:tbl>
              <a:tblPr/>
              <a:tblGrid>
                <a:gridCol w="2304000"/>
                <a:gridCol w="1656000"/>
                <a:gridCol w="1447920"/>
                <a:gridCol w="1611000"/>
                <a:gridCol w="1649880"/>
              </a:tblGrid>
              <a:tr h="58860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bez neuropatii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neuropatia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polineuropatia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stopa cukrzycowa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F/R DCT Mean (Lewa)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1.4443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1.1656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1.5312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1.2461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F/R DCT Mean (Prawa)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1.2585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1.1149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1.4356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1.1202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F/R DCT Median (Lewa)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1.4318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1.2013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1.4863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1.2664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F/R DCT Median (Prawa)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1.2768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1.1680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1.4335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1.1410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F/R DCT Mean (Obie)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1.3514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1.1403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1.4834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1.1831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340200">
                <a:tc>
                  <a:txBody>
                    <a:bodyPr/>
                    <a:lstStyle/>
                    <a:p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F/R DCT Median  (Obie)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1.3452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1.1581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1.4610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1.1933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267" name="CustomShape 2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Analiza wyników — w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skaźniki </a:t>
            </a:r>
            <a:r>
              <a:rPr lang="en-US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F/R </a:t>
            </a:r>
            <a:r>
              <a:rPr lang="en-US" sz="2800" b="1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DCT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882000" y="4896000"/>
            <a:ext cx="7379280" cy="62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Wskaźnik F/R DCT obliczony z użyciem średniej arytmetycznej oraz mediany — zestawienie wyników w tabeli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Obraz 308"/>
          <p:cNvPicPr/>
          <p:nvPr/>
        </p:nvPicPr>
        <p:blipFill>
          <a:blip r:embed="rId2"/>
          <a:stretch/>
        </p:blipFill>
        <p:spPr>
          <a:xfrm>
            <a:off x="4494960" y="4221000"/>
            <a:ext cx="4540680" cy="2375640"/>
          </a:xfrm>
          <a:prstGeom prst="rect">
            <a:avLst/>
          </a:prstGeom>
          <a:ln>
            <a:noFill/>
          </a:ln>
        </p:spPr>
      </p:pic>
      <p:sp>
        <p:nvSpPr>
          <p:cNvPr id="271" name="CustomShape 1"/>
          <p:cNvSpPr/>
          <p:nvPr/>
        </p:nvSpPr>
        <p:spPr>
          <a:xfrm>
            <a:off x="457200" y="273600"/>
            <a:ext cx="8224200" cy="113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Obraz 305"/>
          <p:cNvPicPr/>
          <p:nvPr/>
        </p:nvPicPr>
        <p:blipFill>
          <a:blip r:embed="rId3"/>
          <a:stretch/>
        </p:blipFill>
        <p:spPr>
          <a:xfrm>
            <a:off x="144000" y="1075320"/>
            <a:ext cx="5723280" cy="3576960"/>
          </a:xfrm>
          <a:prstGeom prst="rect">
            <a:avLst/>
          </a:prstGeom>
          <a:ln>
            <a:noFill/>
          </a:ln>
        </p:spPr>
      </p:pic>
      <p:sp>
        <p:nvSpPr>
          <p:cNvPr id="273" name="CustomShape 2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144000" y="4896000"/>
            <a:ext cx="4031280" cy="765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0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 pacjentów z polineuropatią zauważalnie odbiega on od reszty.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4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Analiza wyników — wskaźniki </a:t>
            </a:r>
            <a:r>
              <a:rPr lang="en-US" sz="2800" b="1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F/R DCT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4935240" y="1440000"/>
            <a:ext cx="392004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Wskaźnik F/R DCT obliczony z użyciem średniej arytmetycznej oraz mediany — wykres słupkowy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6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2"/>
          <p:cNvPicPr/>
          <p:nvPr/>
        </p:nvPicPr>
        <p:blipFill>
          <a:blip r:embed="rId2"/>
          <a:stretch/>
        </p:blipFill>
        <p:spPr>
          <a:xfrm>
            <a:off x="4201920" y="1402560"/>
            <a:ext cx="4761720" cy="4761720"/>
          </a:xfrm>
          <a:prstGeom prst="rect">
            <a:avLst/>
          </a:prstGeom>
          <a:ln>
            <a:noFill/>
          </a:ln>
        </p:spPr>
      </p:pic>
      <p:pic>
        <p:nvPicPr>
          <p:cNvPr id="279" name="Picture 4"/>
          <p:cNvPicPr/>
          <p:nvPr/>
        </p:nvPicPr>
        <p:blipFill>
          <a:blip r:embed="rId3"/>
          <a:stretch/>
        </p:blipFill>
        <p:spPr>
          <a:xfrm>
            <a:off x="4201560" y="1402560"/>
            <a:ext cx="4762080" cy="476208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Możliwości rozbudowy algorytmu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144000" y="2421000"/>
            <a:ext cx="3851280" cy="201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20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 celu bardziej precyzyjnego zlokalizowania zagrożonych miejsc przedstawioną wcześniej analizę można spróbować połączyć z metodami wykrywania maksimów lokalnych bądź gradientu.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4707360" y="6178680"/>
            <a:ext cx="375084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Maksima lokalne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4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Wnioski i uwagi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520560" y="1124744"/>
            <a:ext cx="8100000" cy="547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Wskaźniki F/R DCT dla pacjentów z zespołem stopy cukrzycowej nie odbiegają znacząco od tych dla pacjentów ze stwierdzoną neuropatią.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Średni wskaźnik F/R DCT jest dostrzegalnie podwyższony</a:t>
            </a:r>
            <a:r>
              <a:rPr lang="pl-PL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 pacjentów z polineuropatią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 może wskazywać na 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możliwość rozwoju zespołu stopy cukrzycowej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Badania rozkładu nacisku u osób z ranami na stopach lub</a:t>
            </a:r>
            <a:r>
              <a:rPr lang="pl-PL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 zdeformowanymi stopami zwykle nie są miarodajne.</a:t>
            </a:r>
            <a:endParaRPr lang="pl-PL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 połączeniu ze znajdowaniem lokalnych maksimów</a:t>
            </a:r>
            <a:r>
              <a:rPr lang="pl-PL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 metodami gradientowymi, przedstawiony tu sposób analizy </a:t>
            </a:r>
            <a:r>
              <a:rPr lang="pl-PL" sz="2400" b="0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plantokoturogramów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może być jeszcze skuteczniejszy. </a:t>
            </a:r>
          </a:p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Metoda może być dostosowana do różnych przyrządów pomiarowych używanych do badań </a:t>
            </a:r>
            <a:r>
              <a:rPr lang="pl-PL" sz="2400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pedobarograficznych</a:t>
            </a:r>
            <a:r>
              <a:rPr lang="pl-PL" sz="24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</a:t>
            </a:r>
            <a:endParaRPr lang="pl-PL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4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Badania przesiewowe pozwolą na </a:t>
            </a:r>
            <a:r>
              <a:rPr lang="pl-PL" sz="24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szybkie wyszukiwanie pacjentów zagrożonych polineuropatią</a:t>
            </a:r>
            <a:r>
              <a:rPr lang="pl-PL" sz="24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a w konsekwencji zespołem stopy cukrzycowej.</a:t>
            </a:r>
            <a:endParaRPr lang="pl-PL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Literatura (wybór)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359640" y="1554856"/>
            <a:ext cx="8350560" cy="45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560" algn="just">
              <a:lnSpc>
                <a:spcPct val="100000"/>
              </a:lnSpc>
              <a:buClr>
                <a:srgbClr val="000066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Rümenapf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, G. (2002).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Diabetisches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Malum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perforans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 und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diabetische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neuropathische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Osteoarthropathie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. </a:t>
            </a:r>
            <a:r>
              <a:rPr lang="en-US" sz="2400" b="0" i="1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Gefässchirurgie</a:t>
            </a:r>
            <a:r>
              <a:rPr lang="en-US" sz="24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, 7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(3), 128-135.</a:t>
            </a:r>
            <a:endParaRPr lang="en-US" sz="2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216000" indent="-214560" algn="just">
              <a:lnSpc>
                <a:spcPct val="100000"/>
              </a:lnSpc>
              <a:buClr>
                <a:srgbClr val="000066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Kernozek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, T. W. i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Ricard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, M. D. (1990). Foot placement angle and arch type: effect on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rearfoot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 motion. </a:t>
            </a:r>
            <a:r>
              <a:rPr lang="en-US" sz="24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Archives of Physical Medicine and Rehabilitation, 71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(12), 988-991.</a:t>
            </a:r>
            <a:endParaRPr lang="en-US" sz="2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  <a:p>
            <a:pPr marL="216000" indent="-214560" algn="just">
              <a:lnSpc>
                <a:spcPct val="100000"/>
              </a:lnSpc>
              <a:buClr>
                <a:srgbClr val="000066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Caselli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, A., Pham, H.,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Giurini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, J. M., Armstrong, D. G., i 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Veves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, A. (2002). The forefoot-to-</a:t>
            </a:r>
            <a:r>
              <a:rPr lang="en-US" sz="2400" b="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rearfoot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 plantar pressure ratio is increased in severe diabetic neuropathy and can predict foot ulceration. </a:t>
            </a:r>
            <a:r>
              <a:rPr lang="en-US" sz="2400" b="0" i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Diabetes Care, 25</a:t>
            </a:r>
            <a:r>
              <a:rPr lang="en-US" sz="2400" b="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(6), 1066-1071</a:t>
            </a:r>
            <a:r>
              <a:rPr lang="en-US" sz="24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  <a:ea typeface="DejaVu Sans"/>
              </a:rPr>
              <a:t>.</a:t>
            </a:r>
            <a:endParaRPr lang="pl-PL" sz="2400" b="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 pitchFamily="34" charset="0"/>
              <a:ea typeface="DejaVu Sans"/>
            </a:endParaRPr>
          </a:p>
          <a:p>
            <a:pPr marL="216000" indent="-214560" algn="just">
              <a:lnSpc>
                <a:spcPct val="100000"/>
              </a:lnSpc>
              <a:buClr>
                <a:srgbClr val="000066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Mueller MJ, </a:t>
            </a:r>
            <a:r>
              <a:rPr lang="en-US" sz="2400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Zou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 D, Lott DJ. “Pressure gradient” as an indicator of plantar skin injury. </a:t>
            </a:r>
            <a:r>
              <a:rPr lang="en-US" sz="2400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Diabetes Care</a:t>
            </a:r>
            <a:r>
              <a:rPr lang="en-US" sz="2400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itchFamily="34" charset="0"/>
              </a:rPr>
              <a:t>. 2005; 28(12): p. 2908-12.</a:t>
            </a:r>
            <a:endParaRPr lang="en-US" sz="24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libri" pitchFamily="34" charset="0"/>
            </a:endParaRPr>
          </a:p>
        </p:txBody>
      </p:sp>
      <p:sp>
        <p:nvSpPr>
          <p:cNvPr id="5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1100" b="0" strike="noStrike" spc="-1" dirty="0" smtClean="0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</a:t>
            </a:r>
            <a:r>
              <a:rPr lang="pl-PL" sz="1100" b="0" strike="noStrike" spc="-1" dirty="0" err="1" smtClean="0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Dzienniak</a:t>
            </a:r>
            <a:r>
              <a:rPr lang="pl-PL" sz="1100" b="0" strike="noStrike" spc="-1" dirty="0" smtClean="0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Jacek Cieślik, AGH, Wydział Inżynierii Mechanicznej i Robotyki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85880" y="142920"/>
            <a:ext cx="8135640" cy="9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Wprowadzenie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6902280" y="6643800"/>
            <a:ext cx="2125440" cy="2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360000" y="1124744"/>
            <a:ext cx="8423280" cy="543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Cukrzyca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jest chorobą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cywilizacyjną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l-PL" sz="2200" b="0" strike="noStrike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90000"/>
              </a:lnSpc>
            </a:pP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 </a:t>
            </a: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grupa chorób metabolicznych 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charakteryzująca się </a:t>
            </a: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hiperglikemią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</a:t>
            </a: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podwyższony poziom glukozy we krwi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), wynikającą z </a:t>
            </a: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defektu produkcji 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lub działania </a:t>
            </a: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insuliny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wydzielanej przez komórki beta trzustki. 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 względu na przyczynę i przebieg choroby, można wyróżnić </a:t>
            </a: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cukrzycę typu 1, typu 2, cukrzycę ciężarnych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 i inne.</a:t>
            </a:r>
          </a:p>
          <a:p>
            <a:pPr algn="just">
              <a:lnSpc>
                <a:spcPct val="90000"/>
              </a:lnSpc>
            </a:pP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Najczęstszą postacią cukrzycy jest cukrzyca typu 2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polegająca na </a:t>
            </a: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zmniejszonej wrażliwości tkanek na insulinę 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</a:t>
            </a:r>
            <a:r>
              <a:rPr lang="pl-PL" sz="2200" b="1" strike="noStrike" spc="-1" dirty="0" err="1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insulinooporność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). 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Stan ten wymaga produkcji nadmiernej ilości insuliny, co w dalszym przebiegu choroby przekracza zdolności wydzielnicze trzustki. W cukrzycy typu 2 dochodzi do uszkodzenia komórek beta w wyspach trzustki i upośledzenia, a później zaprzestania wydzielania insuliny.</a:t>
            </a:r>
          </a:p>
          <a:p>
            <a:pPr algn="just">
              <a:lnSpc>
                <a:spcPct val="90000"/>
              </a:lnSpc>
            </a:pP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2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Cukrzyca typu 1 polega na pierwotnym, niedostatecznym wydzielaniu insuliny</a:t>
            </a:r>
            <a:r>
              <a:rPr lang="pl-PL" sz="2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przy zachowaniu normalnej wrażliwości tkanek na ten hormon.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6902280" y="6643800"/>
            <a:ext cx="2125800" cy="20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85880" y="142920"/>
            <a:ext cx="8135640" cy="93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Wprowadzenie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6902280" y="6643800"/>
            <a:ext cx="2125440" cy="20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3"/>
          <p:cNvSpPr/>
          <p:nvPr/>
        </p:nvSpPr>
        <p:spPr>
          <a:xfrm>
            <a:off x="360000" y="1124744"/>
            <a:ext cx="8423280" cy="52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Cukrzyca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jest chorobą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cywilizacyjną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endParaRPr lang="pl-PL" sz="2200" b="0" strike="noStrike" spc="-1" dirty="0" smtClean="0">
              <a:solidFill>
                <a:srgbClr val="000066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algn="just">
              <a:lnSpc>
                <a:spcPct val="90000"/>
              </a:lnSpc>
            </a:pP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 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Polsce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choruje na nią około 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2,5 miliona 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osób, a na świecie około 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382 milionów 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(dane z 2013 roku).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Dobrze kontrolowana i leczona cukrzyca nie jest groźna i można z nią przeżyć wiele lat, lecz </a:t>
            </a:r>
            <a:r>
              <a:rPr lang="pl-PL" sz="24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groźne są jej powikłania</a:t>
            </a: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 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90000"/>
              </a:lnSpc>
            </a:pPr>
            <a:r>
              <a:rPr lang="pl-PL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Przewlekła hiperglikemia wiąże się z uszkodzeniem, zaburzeniem czynności i niewydolnością różnych narządów — szczególnie oczu, nerek, nerwów, serca i naczyń krwionośnych. 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Najczęstsze powikłania cukrzycy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98480" lvl="1" indent="-333000" algn="just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retinopatia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98480" lvl="1" indent="-333000" algn="just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nefropatia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98480" lvl="1" indent="-333000" algn="just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neuropatia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98480" lvl="1" indent="-333000" algn="just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stopa cukrzycowa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6902280" y="6643800"/>
            <a:ext cx="2125800" cy="20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raz 164"/>
          <p:cNvPicPr/>
          <p:nvPr/>
        </p:nvPicPr>
        <p:blipFill>
          <a:blip r:embed="rId2"/>
          <a:stretch/>
        </p:blipFill>
        <p:spPr>
          <a:xfrm>
            <a:off x="2773440" y="3285000"/>
            <a:ext cx="3592800" cy="252612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Zespół stopy cukrzycowej — neuropatia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38400" y="1124640"/>
            <a:ext cx="8462880" cy="2016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Neuropatia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czyli uszkodzenie nerwów obwodowych, może prowadzić do wystąpienia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owrzodzenia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156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Zespół stopy cukrzycowej 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może przejść w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zgorzel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stopy, co nierzadko prowadzi do konieczności jej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amputacji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899640" y="5877360"/>
            <a:ext cx="7344000" cy="64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Neuropatyczne owrzodzenie III stopnia — zespół stopy cukrzycowej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i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(Rümenapf, 2002)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6902280" y="664416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Zespół stopy cukrzycowej — statystyki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" name="Picture 12"/>
          <p:cNvPicPr/>
          <p:nvPr/>
        </p:nvPicPr>
        <p:blipFill>
          <a:blip r:embed="rId3"/>
          <a:stretch/>
        </p:blipFill>
        <p:spPr>
          <a:xfrm>
            <a:off x="5334480" y="4365000"/>
            <a:ext cx="3800160" cy="2285640"/>
          </a:xfrm>
          <a:prstGeom prst="rect">
            <a:avLst/>
          </a:prstGeom>
          <a:ln>
            <a:noFill/>
          </a:ln>
        </p:spPr>
      </p:pic>
      <p:sp>
        <p:nvSpPr>
          <p:cNvPr id="141" name="CustomShape 3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4"/>
          <p:cNvSpPr/>
          <p:nvPr/>
        </p:nvSpPr>
        <p:spPr>
          <a:xfrm>
            <a:off x="323640" y="1088640"/>
            <a:ext cx="8070840" cy="329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300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Około 70% wszystkich amputacji </a:t>
            </a:r>
            <a:r>
              <a:rPr lang="pl-PL" sz="28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wykonuje się u </a:t>
            </a:r>
            <a:r>
              <a:rPr lang="pl-PL" sz="2800" b="1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chorych na cukrzycę</a:t>
            </a:r>
            <a:r>
              <a:rPr lang="pl-PL" sz="28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300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5-15% przypadków zespołu stopy cukrzycowej 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wymaga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amputacji kończyny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l-PL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300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Obserwacje kliniczne wskazują, że liczba diabetyków poddawanych amputacji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wzrasta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podczas gdy średnia ich wieku się </a:t>
            </a:r>
            <a:r>
              <a:rPr lang="pl-PL" sz="2800" b="1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zmniejsza</a:t>
            </a:r>
            <a:r>
              <a:rPr lang="pl-PL" sz="28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pl-PL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Zespół stopy cukrzycowej — statystyki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6902280" y="664344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3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4"/>
          <p:cNvSpPr/>
          <p:nvPr/>
        </p:nvSpPr>
        <p:spPr>
          <a:xfrm>
            <a:off x="338400" y="1556640"/>
            <a:ext cx="8464320" cy="38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1280" indent="-333000" algn="just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 całej Polsce</a:t>
            </a: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wykonuje się średnio </a:t>
            </a: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38 amputacji dziennie</a:t>
            </a: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 związku z </a:t>
            </a: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powikłaniami zespołu stopy cukrzycowej</a:t>
            </a: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3000" algn="just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Szacuje się, że </a:t>
            </a: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około 30 z nich można by uniknąć</a:t>
            </a: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głównie dzięki </a:t>
            </a: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wczesnej diagnozie</a:t>
            </a: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oraz odpowiedniej edukacji i aktywnej współpracy pacjentów.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3000" algn="just">
              <a:lnSpc>
                <a:spcPct val="100000"/>
              </a:lnSpc>
              <a:buClr>
                <a:srgbClr val="000066"/>
              </a:buClr>
              <a:buFont typeface="Symbol"/>
              <a:buChar char=""/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Wczesne rozpoznawanie</a:t>
            </a: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może również pomóc </a:t>
            </a: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zapobiec rozwojowi stopy cukrzycowej w 80-85%</a:t>
            </a:r>
            <a:r>
              <a:rPr lang="en-US" sz="28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Wczesna diagnoza pierwszym krokiem w stronę udanego leczenia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6902280" y="664380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3"/>
          <p:cNvSpPr/>
          <p:nvPr/>
        </p:nvSpPr>
        <p:spPr>
          <a:xfrm>
            <a:off x="6902280" y="6643800"/>
            <a:ext cx="2124360" cy="20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2" name="Obraz 148"/>
          <p:cNvPicPr/>
          <p:nvPr/>
        </p:nvPicPr>
        <p:blipFill>
          <a:blip r:embed="rId3"/>
          <a:stretch/>
        </p:blipFill>
        <p:spPr>
          <a:xfrm>
            <a:off x="3143520" y="3832200"/>
            <a:ext cx="2853000" cy="2319480"/>
          </a:xfrm>
          <a:prstGeom prst="rect">
            <a:avLst/>
          </a:prstGeom>
          <a:ln>
            <a:noFill/>
          </a:ln>
        </p:spPr>
      </p:pic>
      <p:sp>
        <p:nvSpPr>
          <p:cNvPr id="153" name="CustomShape 4"/>
          <p:cNvSpPr/>
          <p:nvPr/>
        </p:nvSpPr>
        <p:spPr>
          <a:xfrm>
            <a:off x="338400" y="1340640"/>
            <a:ext cx="8464320" cy="23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1280" indent="-33300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Częste </a:t>
            </a:r>
            <a:r>
              <a:rPr lang="en-US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badania przesiewowe</a:t>
            </a: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 celu wykrycia chorobowych zmian na stopach i skuteczna diagnoza </a:t>
            </a:r>
            <a:r>
              <a:rPr lang="en-US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zespołu stopy cukrzycowej</a:t>
            </a: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mogą znacznie </a:t>
            </a:r>
            <a:r>
              <a:rPr lang="en-US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zmniejszyć liczbę amputacji</a:t>
            </a: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1280" indent="-333000" algn="just">
              <a:lnSpc>
                <a:spcPct val="90000"/>
              </a:lnSpc>
              <a:buClr>
                <a:srgbClr val="000066"/>
              </a:buClr>
              <a:buFont typeface="Symbol"/>
              <a:buChar char=""/>
            </a:pP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Cyfrowa analiza obrazów rozkładu nacisku na podeszwowej stronie stopy (</a:t>
            </a:r>
            <a:r>
              <a:rPr lang="en-US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plantokonturogramów</a:t>
            </a: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 może pomóc </a:t>
            </a:r>
            <a:r>
              <a:rPr lang="en-US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szybko diagnozować</a:t>
            </a: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nieprawidłowości związane ze </a:t>
            </a:r>
            <a:r>
              <a:rPr lang="en-US" sz="24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stopą cukrzycową</a:t>
            </a:r>
            <a:r>
              <a:rPr lang="en-US" sz="2400" b="0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5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785880" y="142920"/>
            <a:ext cx="8134200" cy="93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Schemat działania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6902280" y="6643440"/>
            <a:ext cx="2124000" cy="2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3"/>
          <p:cNvSpPr/>
          <p:nvPr/>
        </p:nvSpPr>
        <p:spPr>
          <a:xfrm>
            <a:off x="-5848920" y="204480"/>
            <a:ext cx="7335000" cy="7335000"/>
          </a:xfrm>
          <a:prstGeom prst="blockArc">
            <a:avLst>
              <a:gd name="adj1" fmla="val 18900000"/>
              <a:gd name="adj2" fmla="val 2700000"/>
              <a:gd name="adj3" fmla="val 294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691560" y="1395000"/>
            <a:ext cx="8069400" cy="494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3120" tIns="40680" rIns="40680" bIns="40680" anchor="ctr"/>
          <a:lstStyle/>
          <a:p>
            <a:pPr>
              <a:lnSpc>
                <a:spcPct val="9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Rejestracja obrazu stopy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381960" y="1333080"/>
            <a:ext cx="618480" cy="61848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1140120" y="2138400"/>
            <a:ext cx="7620840" cy="494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3120" tIns="40680" rIns="40680" bIns="40680" anchor="ctr"/>
          <a:lstStyle/>
          <a:p>
            <a:pPr>
              <a:lnSpc>
                <a:spcPct val="9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Konwersja do skali szarości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830520" y="2076480"/>
            <a:ext cx="618480" cy="61848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8"/>
          <p:cNvSpPr/>
          <p:nvPr/>
        </p:nvSpPr>
        <p:spPr>
          <a:xfrm>
            <a:off x="1386000" y="2881440"/>
            <a:ext cx="7374960" cy="494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3120" tIns="40680" rIns="40680" bIns="40680" anchor="ctr"/>
          <a:lstStyle/>
          <a:p>
            <a:pPr>
              <a:lnSpc>
                <a:spcPct val="9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Normalizacja obrazu (rotacja)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9"/>
          <p:cNvSpPr/>
          <p:nvPr/>
        </p:nvSpPr>
        <p:spPr>
          <a:xfrm>
            <a:off x="1076400" y="2819520"/>
            <a:ext cx="618480" cy="61848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10"/>
          <p:cNvSpPr/>
          <p:nvPr/>
        </p:nvSpPr>
        <p:spPr>
          <a:xfrm>
            <a:off x="1464480" y="3624840"/>
            <a:ext cx="7296480" cy="494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3120" tIns="40680" rIns="40680" bIns="40680" anchor="ctr"/>
          <a:lstStyle/>
          <a:p>
            <a:pPr>
              <a:lnSpc>
                <a:spcPct val="9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Podział obrazu stopy na strefy (przód i tył/pięta)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11"/>
          <p:cNvSpPr/>
          <p:nvPr/>
        </p:nvSpPr>
        <p:spPr>
          <a:xfrm>
            <a:off x="1154880" y="3562920"/>
            <a:ext cx="618480" cy="61848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2"/>
          <p:cNvSpPr/>
          <p:nvPr/>
        </p:nvSpPr>
        <p:spPr>
          <a:xfrm>
            <a:off x="1386000" y="4368240"/>
            <a:ext cx="7374960" cy="494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3120" tIns="40680" rIns="40680" bIns="40680" anchor="ctr"/>
          <a:lstStyle/>
          <a:p>
            <a:pPr>
              <a:lnSpc>
                <a:spcPct val="9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Obliczenie dyskretnej transformaty kosinusowej dla obu stref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13"/>
          <p:cNvSpPr/>
          <p:nvPr/>
        </p:nvSpPr>
        <p:spPr>
          <a:xfrm>
            <a:off x="1076400" y="4306320"/>
            <a:ext cx="618480" cy="61848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14"/>
          <p:cNvSpPr/>
          <p:nvPr/>
        </p:nvSpPr>
        <p:spPr>
          <a:xfrm>
            <a:off x="1140120" y="5110920"/>
            <a:ext cx="7620840" cy="494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3120" tIns="40680" rIns="40680" bIns="40680" anchor="ctr"/>
          <a:lstStyle/>
          <a:p>
            <a:pPr>
              <a:lnSpc>
                <a:spcPct val="9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Wyliczenie wskaźników </a:t>
            </a:r>
            <a:r>
              <a:rPr lang="en-US" sz="1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F/R DCT Peak</a:t>
            </a: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1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F/R DCT Mean </a:t>
            </a: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</a:t>
            </a:r>
            <a:r>
              <a:rPr lang="en-US" sz="1600" b="0" i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F/R DCT Median </a:t>
            </a: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dla obu stóp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15"/>
          <p:cNvSpPr/>
          <p:nvPr/>
        </p:nvSpPr>
        <p:spPr>
          <a:xfrm>
            <a:off x="830520" y="5049000"/>
            <a:ext cx="618480" cy="61848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CustomShape 16"/>
          <p:cNvSpPr/>
          <p:nvPr/>
        </p:nvSpPr>
        <p:spPr>
          <a:xfrm>
            <a:off x="691560" y="5854320"/>
            <a:ext cx="8069400" cy="4946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93120" tIns="40680" rIns="40680" bIns="40680" anchor="ctr"/>
          <a:lstStyle/>
          <a:p>
            <a:pPr>
              <a:lnSpc>
                <a:spcPct val="90000"/>
              </a:lnSpc>
            </a:pPr>
            <a:r>
              <a:rPr lang="en-US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Zestawienie i analiza wyników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17"/>
          <p:cNvSpPr/>
          <p:nvPr/>
        </p:nvSpPr>
        <p:spPr>
          <a:xfrm>
            <a:off x="381960" y="5792400"/>
            <a:ext cx="618480" cy="618480"/>
          </a:xfrm>
          <a:prstGeom prst="ellipse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18"/>
          <p:cNvSpPr/>
          <p:nvPr/>
        </p:nvSpPr>
        <p:spPr>
          <a:xfrm>
            <a:off x="1920240" y="6633360"/>
            <a:ext cx="5303160" cy="21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100" b="0" strike="noStrike" spc="-1">
                <a:solidFill>
                  <a:srgbClr val="9ED3D7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Damian Dzienniak, Jacek Cieślik, AGH, Wydział Inżynierii Mechanicznej i Robotyki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25108</TotalTime>
  <Words>1663</Words>
  <Application>Microsoft Office PowerPoint</Application>
  <PresentationFormat>Pokaz na ekranie (4:3)</PresentationFormat>
  <Paragraphs>218</Paragraphs>
  <Slides>25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Jacek</dc:creator>
  <cp:lastModifiedBy>St. Flaga</cp:lastModifiedBy>
  <cp:revision>984</cp:revision>
  <dcterms:created xsi:type="dcterms:W3CDTF">2007-09-26T12:45:04Z</dcterms:created>
  <dcterms:modified xsi:type="dcterms:W3CDTF">2016-09-22T07:43:17Z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AGH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36</vt:i4>
  </property>
</Properties>
</file>